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9" r:id="rId4"/>
    <p:sldId id="290" r:id="rId5"/>
    <p:sldId id="296" r:id="rId6"/>
    <p:sldId id="260" r:id="rId7"/>
    <p:sldId id="311" r:id="rId8"/>
    <p:sldId id="298" r:id="rId9"/>
    <p:sldId id="297" r:id="rId10"/>
    <p:sldId id="287" r:id="rId11"/>
    <p:sldId id="279" r:id="rId12"/>
    <p:sldId id="310" r:id="rId13"/>
    <p:sldId id="309" r:id="rId14"/>
    <p:sldId id="308" r:id="rId15"/>
    <p:sldId id="281" r:id="rId16"/>
    <p:sldId id="312" r:id="rId17"/>
    <p:sldId id="291" r:id="rId18"/>
    <p:sldId id="282" r:id="rId19"/>
    <p:sldId id="294" r:id="rId20"/>
    <p:sldId id="295" r:id="rId21"/>
    <p:sldId id="307" r:id="rId22"/>
    <p:sldId id="306" r:id="rId23"/>
    <p:sldId id="313" r:id="rId24"/>
    <p:sldId id="283" r:id="rId25"/>
    <p:sldId id="278" r:id="rId26"/>
    <p:sldId id="265" r:id="rId27"/>
    <p:sldId id="267" r:id="rId28"/>
    <p:sldId id="301" r:id="rId29"/>
    <p:sldId id="314" r:id="rId30"/>
    <p:sldId id="284" r:id="rId31"/>
    <p:sldId id="304" r:id="rId32"/>
    <p:sldId id="286" r:id="rId33"/>
    <p:sldId id="303" r:id="rId34"/>
    <p:sldId id="315" r:id="rId35"/>
    <p:sldId id="316" r:id="rId36"/>
    <p:sldId id="269" r:id="rId37"/>
    <p:sldId id="317" r:id="rId38"/>
    <p:sldId id="271" r:id="rId39"/>
    <p:sldId id="288" r:id="rId40"/>
    <p:sldId id="272" r:id="rId41"/>
    <p:sldId id="26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6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86D46-B624-C348-9A67-FA7336DCD399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B2B53-BC5D-854C-BCD1-119B06EE7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B2B53-BC5D-854C-BCD1-119B06EE721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B2B53-BC5D-854C-BCD1-119B06EE721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B2B53-BC5D-854C-BCD1-119B06EE721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75A09-560A-A947-9370-F5CDA1D75101}" type="datetimeFigureOut">
              <a:rPr lang="en-US" smtClean="0"/>
              <a:pPr/>
              <a:t>5/30/16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94CC6-F52E-1744-8B8D-DDC0C2465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Analyzing Geospatial Data with Hexagonal Binning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80418"/>
            <a:ext cx="6400800" cy="1752600"/>
          </a:xfrm>
        </p:spPr>
        <p:txBody>
          <a:bodyPr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Project Advisor:</a:t>
            </a:r>
            <a:r>
              <a:rPr lang="en-US" dirty="0" smtClean="0">
                <a:solidFill>
                  <a:schemeClr val="tx1"/>
                </a:solidFill>
              </a:rPr>
              <a:t> Dr. David Koop</a:t>
            </a:r>
          </a:p>
          <a:p>
            <a:pPr algn="r"/>
            <a:r>
              <a:rPr lang="en-US" b="1" dirty="0" smtClean="0">
                <a:solidFill>
                  <a:schemeClr val="tx1"/>
                </a:solidFill>
              </a:rPr>
              <a:t>Presented By:</a:t>
            </a:r>
            <a:r>
              <a:rPr lang="en-US" dirty="0" smtClean="0">
                <a:solidFill>
                  <a:schemeClr val="tx1"/>
                </a:solidFill>
              </a:rPr>
              <a:t> Rishu Vaid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What is Hexagonal Binning?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lvl="2"/>
            <a:endParaRPr lang="en-US" dirty="0" smtClean="0"/>
          </a:p>
          <a:p>
            <a:pPr lvl="2"/>
            <a:r>
              <a:rPr lang="en-US" dirty="0" smtClean="0"/>
              <a:t>Surface is tiled with hexagons to create a uniform grid.</a:t>
            </a:r>
          </a:p>
          <a:p>
            <a:pPr lvl="2">
              <a:buNone/>
            </a:pPr>
            <a:endParaRPr lang="en-US" dirty="0" smtClean="0"/>
          </a:p>
          <a:p>
            <a:pPr lvl="2"/>
            <a:r>
              <a:rPr lang="en-US" dirty="0" smtClean="0"/>
              <a:t>No. of points in each bin/tile is calculated and color encoded.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Color of each bin tells the density under the hexbin.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Form of</a:t>
            </a:r>
            <a:r>
              <a:rPr lang="en-US" dirty="0" smtClean="0"/>
              <a:t> </a:t>
            </a:r>
            <a:r>
              <a:rPr lang="en-US" dirty="0" smtClean="0"/>
              <a:t>data aggregation.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Efficient for large sets of data.</a:t>
            </a:r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Why Hexagon and not Square/Triangle?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Grids are compared on their ability to have comparable grid distances to </a:t>
            </a:r>
            <a:r>
              <a:rPr lang="en-US" dirty="0" smtClean="0"/>
              <a:t>real distances.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Resemblance to reality corresponds to similarity of:</a:t>
            </a:r>
          </a:p>
          <a:p>
            <a:pPr lvl="1"/>
            <a:r>
              <a:rPr lang="en-US" dirty="0" smtClean="0"/>
              <a:t>Mapped &amp; actual distance</a:t>
            </a:r>
          </a:p>
          <a:p>
            <a:pPr lvl="1"/>
            <a:r>
              <a:rPr lang="en-US" dirty="0" smtClean="0"/>
              <a:t>Areal coverage</a:t>
            </a:r>
          </a:p>
          <a:p>
            <a:pPr lvl="1"/>
            <a:r>
              <a:rPr lang="en-US" dirty="0" smtClean="0"/>
              <a:t>Maintenance of angularity &amp; linearity of distance.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defTabSz="457200" rtl="0">
              <a:spcBef>
                <a:spcPct val="0"/>
              </a:spcBef>
            </a:pPr>
            <a:r>
              <a:rPr lang="en-US" sz="2800" b="1" dirty="0" smtClean="0"/>
              <a:t>Mapped &amp; Actual distance </a:t>
            </a:r>
            <a:br>
              <a:rPr lang="en-US" sz="2800" b="1" dirty="0" smtClean="0"/>
            </a:br>
            <a:r>
              <a:rPr lang="en-US" sz="2800" b="1" dirty="0" smtClean="0"/>
              <a:t>(Neighbors)</a:t>
            </a:r>
            <a:endParaRPr lang="en-US" sz="2800" b="1" dirty="0"/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rcRect t="-7105" b="-710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046138" y="4774234"/>
            <a:ext cx="3640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Distance is calculated from centers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474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Mapped &amp; Actual distance </a:t>
            </a:r>
            <a:br>
              <a:rPr lang="en-US" b="1" dirty="0" smtClean="0"/>
            </a:br>
            <a:r>
              <a:rPr lang="en-US" b="1" dirty="0" smtClean="0"/>
              <a:t>(Neighbors)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7" y="1745511"/>
            <a:ext cx="3373339" cy="217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530" y="1705407"/>
            <a:ext cx="3043889" cy="2179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00" y="4032045"/>
            <a:ext cx="2790393" cy="255283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17056" y="2687978"/>
            <a:ext cx="93579" cy="9357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15462" y="3275589"/>
            <a:ext cx="93579" cy="9357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61367" y="2665298"/>
            <a:ext cx="93579" cy="9357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58148" y="2665298"/>
            <a:ext cx="93579" cy="9357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12997" y="2047263"/>
            <a:ext cx="93579" cy="93579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72348" y="3264389"/>
            <a:ext cx="93579" cy="935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39758" y="2013243"/>
            <a:ext cx="93579" cy="935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283414" y="2026611"/>
            <a:ext cx="93579" cy="935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60734" y="3280985"/>
            <a:ext cx="93579" cy="935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88795" y="2642019"/>
            <a:ext cx="93579" cy="93579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519611" y="2733834"/>
            <a:ext cx="541756" cy="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7"/>
            <a:endCxn id="20" idx="3"/>
          </p:cNvCxnSpPr>
          <p:nvPr/>
        </p:nvCxnSpPr>
        <p:spPr>
          <a:xfrm rot="5400000" flipH="1" flipV="1">
            <a:off x="6929764" y="2132025"/>
            <a:ext cx="562605" cy="48479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758148" y="4474516"/>
            <a:ext cx="1278008" cy="1508140"/>
            <a:chOff x="4043327" y="4511243"/>
            <a:chExt cx="1278008" cy="1508140"/>
          </a:xfrm>
        </p:grpSpPr>
        <p:sp>
          <p:nvSpPr>
            <p:cNvPr id="12" name="Oval 11"/>
            <p:cNvSpPr/>
            <p:nvPr/>
          </p:nvSpPr>
          <p:spPr>
            <a:xfrm>
              <a:off x="4635120" y="4511243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27756" y="5568314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641805" y="5925804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077347" y="5552320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043327" y="4852740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205076" y="4852737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53145" y="5214882"/>
              <a:ext cx="93579" cy="9357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>
            <a:stCxn id="18" idx="7"/>
            <a:endCxn id="17" idx="3"/>
          </p:cNvCxnSpPr>
          <p:nvPr/>
        </p:nvCxnSpPr>
        <p:spPr>
          <a:xfrm rot="5400000" flipH="1" flipV="1">
            <a:off x="2542734" y="4800992"/>
            <a:ext cx="295974" cy="4857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861286" y="1417638"/>
            <a:ext cx="12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Distance: x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857430" y="1376179"/>
            <a:ext cx="226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Distance: √2 x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08193" y="6534834"/>
            <a:ext cx="562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Apte M., Agarwadkar Y. Y.Y., Azmi S., Inamdar A. B. , 2012 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80244" y="4909592"/>
            <a:ext cx="3875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Result: </a:t>
            </a:r>
            <a:r>
              <a:rPr lang="en-US" dirty="0" smtClean="0"/>
              <a:t>In square grid, mapped distance</a:t>
            </a:r>
          </a:p>
          <a:p>
            <a:r>
              <a:rPr lang="en-US" dirty="0" smtClean="0"/>
              <a:t>is greater than actual distance with vertex neighbors. 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991581" y="2687978"/>
            <a:ext cx="541756" cy="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530161" y="2119592"/>
            <a:ext cx="1588" cy="58198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09012" y="104830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Mapped Distance: 2x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487977" y="2208051"/>
            <a:ext cx="24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195701" y="2587916"/>
            <a:ext cx="24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/>
              <a:t> Areal Coverage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59" y="1496909"/>
            <a:ext cx="6609502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Square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With same area, hexagon has shorter perimeter than square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Hence, less edge effect with hexagon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Horizontal/vertical lines grab more</a:t>
            </a:r>
            <a:r>
              <a:rPr lang="en-US" dirty="0" smtClean="0"/>
              <a:t> attention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sz="4400" b="1" dirty="0" smtClean="0"/>
              <a:t>Maintenance of Angularity </a:t>
            </a:r>
          </a:p>
          <a:p>
            <a:endParaRPr lang="en-US" b="1" dirty="0" smtClean="0"/>
          </a:p>
          <a:p>
            <a:r>
              <a:rPr lang="en-US" b="1" dirty="0" smtClean="0"/>
              <a:t>Triangle 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Orientation needs to be changed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 Thus, calculation is complicated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670138" y="6396335"/>
            <a:ext cx="547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Apte M., Agarwadkar Y. Y.Y., Azmi S., Inamdar A. B. , 2012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exbin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605910" y="955372"/>
            <a:ext cx="10074507" cy="5219595"/>
          </a:xfrm>
        </p:spPr>
      </p:pic>
      <p:sp>
        <p:nvSpPr>
          <p:cNvPr id="5" name="TextBox 4"/>
          <p:cNvSpPr txBox="1"/>
          <p:nvPr/>
        </p:nvSpPr>
        <p:spPr>
          <a:xfrm>
            <a:off x="5955019" y="6268174"/>
            <a:ext cx="318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basemaptutorial.readthedocs.io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3178" y="337876"/>
            <a:ext cx="7252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Example of Hexagonal Binning</a:t>
            </a:r>
            <a:endParaRPr lang="en-US" sz="4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020" y="1305648"/>
            <a:ext cx="4206415" cy="5394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647"/>
            <a:ext cx="4649195" cy="5394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0297" y="186414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Hexagonal Binning in project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95777" y="839177"/>
            <a:ext cx="32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(Initial Work with the algorithm)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1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/>
              <a:t>PROJECT</a:t>
            </a:r>
            <a:br>
              <a:rPr lang="en-US" sz="6000" b="1" dirty="0" smtClean="0"/>
            </a:br>
            <a:r>
              <a:rPr lang="en-US" sz="6000" b="1" dirty="0" smtClean="0"/>
              <a:t>DATA</a:t>
            </a:r>
            <a:endParaRPr lang="en-US" sz="6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1446"/>
          </a:xfrm>
        </p:spPr>
        <p:txBody>
          <a:bodyPr/>
          <a:lstStyle/>
          <a:p>
            <a:r>
              <a:rPr lang="en-US" b="1" dirty="0" smtClean="0"/>
              <a:t>UTM Zones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39140" y="4042856"/>
            <a:ext cx="8229600" cy="3393169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6083"/>
            <a:ext cx="8229600" cy="5160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1449" y="6211668"/>
            <a:ext cx="289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genealogysstar.blogspot.com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340835" y="1712677"/>
            <a:ext cx="1346761" cy="4195110"/>
            <a:chOff x="7340835" y="1712677"/>
            <a:chExt cx="1346761" cy="419511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340835" y="1712680"/>
              <a:ext cx="722431" cy="1588"/>
            </a:xfrm>
            <a:prstGeom prst="line">
              <a:avLst/>
            </a:prstGeom>
            <a:ln w="57150" cap="flat" cmpd="sng">
              <a:solidFill>
                <a:schemeClr val="accent6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5916659" y="3136853"/>
              <a:ext cx="4194317" cy="1345965"/>
            </a:xfrm>
            <a:prstGeom prst="line">
              <a:avLst/>
            </a:prstGeom>
            <a:ln w="57150" cap="flat" cmpd="sng">
              <a:solidFill>
                <a:schemeClr val="accent6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7588599" y="2187347"/>
              <a:ext cx="1572869" cy="623534"/>
            </a:xfrm>
            <a:prstGeom prst="line">
              <a:avLst/>
            </a:prstGeom>
            <a:ln w="57150" cap="flat" cmpd="sng">
              <a:solidFill>
                <a:schemeClr val="accent6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376079" y="4596271"/>
              <a:ext cx="2621445" cy="1588"/>
            </a:xfrm>
            <a:prstGeom prst="line">
              <a:avLst/>
            </a:prstGeom>
            <a:ln w="57150" cap="flat" cmpd="sng">
              <a:solidFill>
                <a:schemeClr val="accent6">
                  <a:lumMod val="75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Ocean Traffic Data Collection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5132" cy="4875067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b="1" dirty="0" smtClean="0"/>
              <a:t>Data Source</a:t>
            </a:r>
            <a:r>
              <a:rPr lang="en-US" dirty="0" smtClean="0"/>
              <a:t>: marinecadastre.gov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Vessel Traffic data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Recorded at 1 min interval (Latitude, Longitude)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File Geodatabase (.gdb) format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3404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Land Maps (Defined Paths)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834526" y="5139202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78" y="1882477"/>
            <a:ext cx="7955622" cy="4252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04209" y="6319727"/>
            <a:ext cx="233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dirty="0" smtClean="0"/>
              <a:t> www.google.com/maps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Geodatabase Structure (gdb)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                                       Geometry</a:t>
            </a:r>
          </a:p>
          <a:p>
            <a:pPr>
              <a:buNone/>
            </a:pPr>
            <a:r>
              <a:rPr lang="en-US" dirty="0" smtClean="0"/>
              <a:t>                                                       </a:t>
            </a:r>
            <a:r>
              <a:rPr lang="en-US" dirty="0" smtClean="0">
                <a:solidFill>
                  <a:srgbClr val="558ED5"/>
                </a:solidFill>
              </a:rPr>
              <a:t>(Lat, Lon)</a:t>
            </a:r>
          </a:p>
          <a:p>
            <a:pPr>
              <a:buNone/>
            </a:pPr>
            <a:r>
              <a:rPr lang="en-US" dirty="0" smtClean="0"/>
              <a:t>Layers              Features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(Table)             </a:t>
            </a:r>
            <a:r>
              <a:rPr lang="en-US" dirty="0" smtClean="0">
                <a:solidFill>
                  <a:srgbClr val="558ED5"/>
                </a:solidFill>
              </a:rPr>
              <a:t>(Rows)                             </a:t>
            </a:r>
          </a:p>
          <a:p>
            <a:pPr>
              <a:buNone/>
            </a:pPr>
            <a:r>
              <a:rPr lang="en-US" dirty="0" smtClean="0"/>
              <a:t>                                                        Fields</a:t>
            </a:r>
          </a:p>
          <a:p>
            <a:pPr>
              <a:buNone/>
            </a:pPr>
            <a:r>
              <a:rPr lang="en-US" dirty="0" smtClean="0">
                <a:solidFill>
                  <a:srgbClr val="558ED5"/>
                </a:solidFill>
              </a:rPr>
              <a:t>                                                     (Column Values)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1768983" y="2932741"/>
            <a:ext cx="997888" cy="3211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9245733">
            <a:off x="4480343" y="2272493"/>
            <a:ext cx="1015092" cy="382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493051">
            <a:off x="4428535" y="3577036"/>
            <a:ext cx="1098147" cy="369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Layers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/>
              <a:t>Broadcast (Used in Project)</a:t>
            </a:r>
          </a:p>
          <a:p>
            <a:pPr>
              <a:buFont typeface="Wingdings" pitchFamily="-108" charset="2"/>
              <a:buChar char="à"/>
            </a:pPr>
            <a:r>
              <a:rPr lang="en-US" dirty="0" smtClean="0">
                <a:sym typeface="Wingdings"/>
              </a:rPr>
              <a:t> Contains position reports</a:t>
            </a:r>
          </a:p>
          <a:p>
            <a:pPr>
              <a:buFont typeface="Wingdings" pitchFamily="-108" charset="2"/>
              <a:buChar char="à"/>
            </a:pPr>
            <a:endParaRPr lang="en-US" dirty="0" smtClean="0">
              <a:sym typeface="Wingdings"/>
            </a:endParaRPr>
          </a:p>
          <a:p>
            <a:pPr>
              <a:buNone/>
            </a:pPr>
            <a:r>
              <a:rPr lang="en-US" b="1" dirty="0" smtClean="0">
                <a:sym typeface="Wingdings"/>
              </a:rPr>
              <a:t>Voyage</a:t>
            </a:r>
          </a:p>
          <a:p>
            <a:pPr>
              <a:buFont typeface="Wingdings" pitchFamily="-108" charset="2"/>
              <a:buChar char="à"/>
            </a:pPr>
            <a:r>
              <a:rPr lang="en-US" dirty="0" smtClean="0">
                <a:sym typeface="Wingdings"/>
              </a:rPr>
              <a:t> Static data for each voyage</a:t>
            </a:r>
          </a:p>
          <a:p>
            <a:pPr>
              <a:buNone/>
            </a:pPr>
            <a:endParaRPr lang="en-US" dirty="0" smtClean="0">
              <a:sym typeface="Wingdings"/>
            </a:endParaRPr>
          </a:p>
          <a:p>
            <a:pPr>
              <a:buNone/>
            </a:pPr>
            <a:r>
              <a:rPr lang="en-US" b="1" dirty="0" smtClean="0">
                <a:sym typeface="Wingdings"/>
              </a:rPr>
              <a:t>Vessel</a:t>
            </a:r>
          </a:p>
          <a:p>
            <a:pPr>
              <a:buNone/>
            </a:pPr>
            <a:r>
              <a:rPr lang="en-US" dirty="0" smtClean="0">
                <a:sym typeface="Wingdings"/>
              </a:rPr>
              <a:t> Static data for vessels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Broadcast 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 smtClean="0"/>
              <a:t>FIELDS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r>
              <a:rPr lang="en-US" b="1" u="sng" dirty="0" smtClean="0"/>
              <a:t>Geometry</a:t>
            </a:r>
          </a:p>
          <a:p>
            <a:r>
              <a:rPr lang="en-US" dirty="0" smtClean="0"/>
              <a:t>Latitude</a:t>
            </a:r>
          </a:p>
          <a:p>
            <a:r>
              <a:rPr lang="en-US" dirty="0" smtClean="0"/>
              <a:t>Longitude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761"/>
            <a:ext cx="7177990" cy="2474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90" y="2503760"/>
            <a:ext cx="1938582" cy="2474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246" y="5250523"/>
            <a:ext cx="3830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 over </a:t>
            </a:r>
            <a:r>
              <a:rPr lang="en-US" dirty="0" smtClean="0"/>
              <a:t>Ground (SOG)</a:t>
            </a:r>
          </a:p>
          <a:p>
            <a:r>
              <a:rPr lang="en-US" dirty="0" smtClean="0"/>
              <a:t>Course over Ground (COG)</a:t>
            </a:r>
          </a:p>
          <a:p>
            <a:r>
              <a:rPr lang="en-US" dirty="0" smtClean="0"/>
              <a:t>Rate of Turn (ROT)</a:t>
            </a:r>
          </a:p>
          <a:p>
            <a:r>
              <a:rPr lang="en-US" dirty="0" smtClean="0"/>
              <a:t>Marine Mobile Service </a:t>
            </a:r>
            <a:r>
              <a:rPr lang="en-US" dirty="0" smtClean="0"/>
              <a:t>Identity (MMSI)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Broadcast 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u="sng" dirty="0" smtClean="0"/>
              <a:t>GEOMETRY</a:t>
            </a:r>
            <a:endParaRPr lang="en-US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" y="2413949"/>
            <a:ext cx="3861011" cy="33242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Fields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Voyage Id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 Geometry (latitude, longitude)    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r>
              <a:rPr lang="en-US" dirty="0" smtClean="0"/>
              <a:t>  BaseDateTime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94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Tools Used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44036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Language</a:t>
            </a:r>
          </a:p>
          <a:p>
            <a:pPr lvl="1"/>
            <a:r>
              <a:rPr lang="en-US" dirty="0" smtClean="0"/>
              <a:t>Python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/>
              <a:t>Data Extraction</a:t>
            </a:r>
          </a:p>
          <a:p>
            <a:pPr lvl="1"/>
            <a:r>
              <a:rPr lang="en-US" dirty="0" smtClean="0"/>
              <a:t>Geospatial Data Abstraction Library (GDAL)</a:t>
            </a:r>
          </a:p>
          <a:p>
            <a:pPr lvl="1"/>
            <a:r>
              <a:rPr lang="en-US" dirty="0" smtClean="0"/>
              <a:t>OpenGIS Spatial Reference System (OGR)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Data Manipulation</a:t>
            </a:r>
          </a:p>
          <a:p>
            <a:pPr lvl="1"/>
            <a:r>
              <a:rPr lang="en-US" dirty="0" smtClean="0"/>
              <a:t>Basemap</a:t>
            </a:r>
          </a:p>
          <a:p>
            <a:pPr lvl="1"/>
            <a:r>
              <a:rPr lang="en-US" dirty="0" smtClean="0"/>
              <a:t>Matplotlib</a:t>
            </a:r>
          </a:p>
          <a:p>
            <a:pPr lvl="1"/>
            <a:r>
              <a:rPr lang="en-US" dirty="0" smtClean="0"/>
              <a:t>Pandas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/>
              <a:t>Data Rendering</a:t>
            </a:r>
          </a:p>
          <a:p>
            <a:pPr lvl="1"/>
            <a:r>
              <a:rPr lang="en-US" dirty="0" smtClean="0"/>
              <a:t>Folium</a:t>
            </a:r>
          </a:p>
          <a:p>
            <a:pPr>
              <a:buNone/>
            </a:pP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Dimensions of the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density</a:t>
            </a:r>
          </a:p>
          <a:p>
            <a:endParaRPr lang="en-US" dirty="0" smtClean="0"/>
          </a:p>
          <a:p>
            <a:r>
              <a:rPr lang="en-US" dirty="0" smtClean="0"/>
              <a:t>Traffic Direction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851526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Traffic Density</a:t>
            </a:r>
            <a:endParaRPr lang="en-US" sz="5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Approach Used for Traffic Density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389160" y="1474250"/>
            <a:ext cx="941193" cy="10141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3800" y="1799872"/>
            <a:ext cx="119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data.gdb</a:t>
            </a:r>
            <a:endParaRPr 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1330353" y="2007220"/>
            <a:ext cx="2354098" cy="1619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34964" y="1474250"/>
            <a:ext cx="19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extracted with GDAL &amp; OGR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3708047" y="1417638"/>
            <a:ext cx="1043247" cy="12846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00821" y="1689693"/>
            <a:ext cx="680379" cy="3175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78141" y="1655673"/>
            <a:ext cx="8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900821" y="2169204"/>
            <a:ext cx="680379" cy="3029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21441" y="2131979"/>
            <a:ext cx="98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Lat,Lon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87547" y="2169204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Spatial Filter applied</a:t>
            </a:r>
            <a:endParaRPr lang="en-US" sz="1400" dirty="0"/>
          </a:p>
        </p:txBody>
      </p:sp>
      <p:sp>
        <p:nvSpPr>
          <p:cNvPr id="17" name="Right Arrow 16"/>
          <p:cNvSpPr/>
          <p:nvPr/>
        </p:nvSpPr>
        <p:spPr>
          <a:xfrm>
            <a:off x="4751294" y="2025005"/>
            <a:ext cx="2650134" cy="144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52312" y="1474250"/>
            <a:ext cx="1757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Coordinates grouped by VoyageID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7401428" y="1417639"/>
            <a:ext cx="1322992" cy="15308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376310" y="1712373"/>
            <a:ext cx="141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Dictionary with VoyageId as keys &amp; coordinates as values</a:t>
            </a:r>
            <a:endParaRPr lang="en-US" sz="1400" dirty="0"/>
          </a:p>
        </p:txBody>
      </p:sp>
      <p:sp>
        <p:nvSpPr>
          <p:cNvPr id="21" name="Down Arrow 20"/>
          <p:cNvSpPr/>
          <p:nvPr/>
        </p:nvSpPr>
        <p:spPr>
          <a:xfrm>
            <a:off x="8051130" y="2948459"/>
            <a:ext cx="124736" cy="18727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7004533" y="3703364"/>
            <a:ext cx="181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Hexbin of each voyage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7394934" y="4821170"/>
            <a:ext cx="1476906" cy="14703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28954" y="5017360"/>
            <a:ext cx="14652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Dictionary with VoyageId as keys &amp; ‘hexbins with their counts’ as values</a:t>
            </a:r>
            <a:endParaRPr lang="en-US" sz="1400" dirty="0"/>
          </a:p>
        </p:txBody>
      </p:sp>
      <p:sp>
        <p:nvSpPr>
          <p:cNvPr id="25" name="Left Arrow 24"/>
          <p:cNvSpPr/>
          <p:nvPr/>
        </p:nvSpPr>
        <p:spPr>
          <a:xfrm>
            <a:off x="6032687" y="5568116"/>
            <a:ext cx="1343623" cy="9212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33547" y="3965827"/>
            <a:ext cx="16335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Extract geometry of hexagons from single voyage &amp; associate count of unique no. of voyages to each hexagon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4535855" y="4821171"/>
            <a:ext cx="1496833" cy="14703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50786" y="5079722"/>
            <a:ext cx="1266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.geojson file of geometry of hexagons &amp; counts</a:t>
            </a:r>
            <a:endParaRPr lang="en-US" sz="1400" dirty="0"/>
          </a:p>
        </p:txBody>
      </p:sp>
      <p:sp>
        <p:nvSpPr>
          <p:cNvPr id="29" name="Left Arrow 28"/>
          <p:cNvSpPr/>
          <p:nvPr/>
        </p:nvSpPr>
        <p:spPr>
          <a:xfrm rot="1701064">
            <a:off x="3004461" y="4567217"/>
            <a:ext cx="1832833" cy="1645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13112">
            <a:off x="3168822" y="3966668"/>
            <a:ext cx="207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Build dataframe with unique ids of hexagon with counts</a:t>
            </a:r>
            <a:endParaRPr lang="en-US" sz="1400" dirty="0"/>
          </a:p>
        </p:txBody>
      </p:sp>
      <p:sp>
        <p:nvSpPr>
          <p:cNvPr id="31" name="Oval 30"/>
          <p:cNvSpPr/>
          <p:nvPr/>
        </p:nvSpPr>
        <p:spPr>
          <a:xfrm>
            <a:off x="1976471" y="3402068"/>
            <a:ext cx="1198469" cy="107732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61764" y="3618682"/>
            <a:ext cx="1198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DataFrame</a:t>
            </a:r>
          </a:p>
          <a:p>
            <a:pPr algn="ctr"/>
            <a:r>
              <a:rPr lang="en-US" sz="1400" dirty="0" smtClean="0"/>
              <a:t>[HexId,Count]</a:t>
            </a:r>
            <a:endParaRPr lang="en-US" sz="1400" dirty="0"/>
          </a:p>
        </p:txBody>
      </p:sp>
      <p:sp>
        <p:nvSpPr>
          <p:cNvPr id="33" name="Left Arrow 32"/>
          <p:cNvSpPr/>
          <p:nvPr/>
        </p:nvSpPr>
        <p:spPr>
          <a:xfrm>
            <a:off x="2766858" y="5648902"/>
            <a:ext cx="1814342" cy="1652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flipH="1">
            <a:off x="2370345" y="4479390"/>
            <a:ext cx="158394" cy="778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90663" y="5257438"/>
            <a:ext cx="1576196" cy="9294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rot="2891348">
            <a:off x="2727549" y="4769825"/>
            <a:ext cx="1150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Fed to Folium for display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330353" y="5511416"/>
            <a:ext cx="131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Leaflet Map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Filters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7116"/>
            <a:ext cx="8229600" cy="4289047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Spatial filters </a:t>
            </a:r>
          </a:p>
          <a:p>
            <a:pPr lvl="1"/>
            <a:r>
              <a:rPr lang="en-US" dirty="0" smtClean="0"/>
              <a:t>extract out the subset of data within minimum and maximum spatial longitude &amp; latitude points provided</a:t>
            </a:r>
          </a:p>
          <a:p>
            <a:pPr lvl="1"/>
            <a:r>
              <a:rPr lang="en-US" b="1" dirty="0" smtClean="0"/>
              <a:t>Example: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     </a:t>
            </a:r>
            <a:r>
              <a:rPr lang="en-US" dirty="0" smtClean="0">
                <a:solidFill>
                  <a:srgbClr val="3366FF"/>
                </a:solidFill>
              </a:rPr>
              <a:t>layer.SetSpatialFilterRect(-71.1461, 42.5662, -70.2974, 42.0880)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/>
              <a:t>Attribute filters</a:t>
            </a:r>
          </a:p>
          <a:p>
            <a:pPr lvl="1"/>
            <a:r>
              <a:rPr lang="en-US" dirty="0" smtClean="0"/>
              <a:t>extract out the subset of data that matches the attribute condition provided</a:t>
            </a:r>
          </a:p>
          <a:p>
            <a:pPr lvl="1"/>
            <a:r>
              <a:rPr lang="en-US" b="1" dirty="0" smtClean="0"/>
              <a:t>Example: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      </a:t>
            </a:r>
            <a:r>
              <a:rPr lang="en-US" dirty="0" smtClean="0">
                <a:solidFill>
                  <a:srgbClr val="3366FF"/>
                </a:solidFill>
              </a:rPr>
              <a:t>layer.SetAttributeFilter("VoyageID &lt; ‘100'")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BaseDateTime filters</a:t>
            </a:r>
          </a:p>
          <a:p>
            <a:pPr lvl="1"/>
            <a:r>
              <a:rPr lang="en-US" dirty="0" smtClean="0"/>
              <a:t>extract out the subset of data that was recorded in the time interval provided</a:t>
            </a:r>
          </a:p>
          <a:p>
            <a:pPr lvl="1"/>
            <a:r>
              <a:rPr lang="en-US" b="1" dirty="0" smtClean="0"/>
              <a:t>Example: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       </a:t>
            </a:r>
            <a:r>
              <a:rPr lang="en-US" dirty="0" smtClean="0">
                <a:solidFill>
                  <a:srgbClr val="3366FF"/>
                </a:solidFill>
              </a:rPr>
              <a:t>layer.SetAttributeFilter("BaseDateTime &gt; '2008/12/31 00:00:00' AND BaseDateTime &lt; '2009/01/08 00:00:00'")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3362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Ocean Traffic 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3882" y="4258222"/>
            <a:ext cx="8561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U.S</a:t>
            </a:r>
            <a:r>
              <a:rPr lang="en-US" sz="2000" dirty="0" smtClean="0"/>
              <a:t>. Coast Guard</a:t>
            </a:r>
            <a:r>
              <a:rPr lang="en-US" sz="2000" dirty="0" smtClean="0"/>
              <a:t> collect data with </a:t>
            </a:r>
            <a:r>
              <a:rPr lang="en-US" sz="2000" dirty="0" smtClean="0"/>
              <a:t>Automatic Identification System (AIS) receivers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76261" y="3969078"/>
            <a:ext cx="1292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Ocean Data</a:t>
            </a:r>
            <a:endParaRPr 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40" y="856914"/>
            <a:ext cx="7892388" cy="6001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56522" y="291623"/>
            <a:ext cx="26340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Boston Region</a:t>
            </a:r>
            <a:endParaRPr lang="en-US" sz="32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Approach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24" y="975260"/>
            <a:ext cx="4290514" cy="53299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00" y="975260"/>
            <a:ext cx="4241025" cy="53299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1908" y="6347303"/>
            <a:ext cx="252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 points per hexbin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88384" y="6347303"/>
            <a:ext cx="268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 voyages per hexbin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" y="737115"/>
            <a:ext cx="7801671" cy="6120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1682" y="189563"/>
            <a:ext cx="3095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Plymouth Region</a:t>
            </a:r>
            <a:endParaRPr lang="en-US" sz="32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3383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Traffic Direction</a:t>
            </a:r>
            <a:endParaRPr lang="en-US" sz="5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Approach Used for Traffic Direction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389160" y="1474250"/>
            <a:ext cx="941193" cy="10141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3800" y="1799872"/>
            <a:ext cx="119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data.gdb</a:t>
            </a:r>
            <a:endParaRPr 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1330353" y="2007220"/>
            <a:ext cx="2354098" cy="1619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87544" y="1485590"/>
            <a:ext cx="19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extracted with GDAL &amp; OGR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3708047" y="1417638"/>
            <a:ext cx="1043247" cy="128466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00821" y="1689693"/>
            <a:ext cx="680379" cy="3175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78141" y="1655673"/>
            <a:ext cx="86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00821" y="2169204"/>
            <a:ext cx="680379" cy="3029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21441" y="2131979"/>
            <a:ext cx="98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Lat,Lon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87547" y="2169204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Spatial Filter applied</a:t>
            </a:r>
            <a:endParaRPr lang="en-US" sz="1400" dirty="0"/>
          </a:p>
        </p:txBody>
      </p:sp>
      <p:sp>
        <p:nvSpPr>
          <p:cNvPr id="14" name="Right Arrow 13"/>
          <p:cNvSpPr/>
          <p:nvPr/>
        </p:nvSpPr>
        <p:spPr>
          <a:xfrm>
            <a:off x="4751294" y="2025005"/>
            <a:ext cx="2650134" cy="14419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04892" y="1735070"/>
            <a:ext cx="175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Hexbin of data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7401428" y="1417639"/>
            <a:ext cx="1322992" cy="15308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8051130" y="2948459"/>
            <a:ext cx="124736" cy="28657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708047" y="4821170"/>
            <a:ext cx="1476906" cy="1470306"/>
            <a:chOff x="5456424" y="4821170"/>
            <a:chExt cx="1476906" cy="1470306"/>
          </a:xfrm>
        </p:grpSpPr>
        <p:sp>
          <p:nvSpPr>
            <p:cNvPr id="20" name="Oval 19"/>
            <p:cNvSpPr/>
            <p:nvPr/>
          </p:nvSpPr>
          <p:spPr>
            <a:xfrm>
              <a:off x="5456424" y="4821170"/>
              <a:ext cx="1476906" cy="147030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68076" y="4988196"/>
              <a:ext cx="1465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/>
            </a:p>
          </p:txBody>
        </p:sp>
      </p:grpSp>
      <p:sp>
        <p:nvSpPr>
          <p:cNvPr id="26" name="Left Arrow 25"/>
          <p:cNvSpPr/>
          <p:nvPr/>
        </p:nvSpPr>
        <p:spPr>
          <a:xfrm rot="1701064">
            <a:off x="2059466" y="4565541"/>
            <a:ext cx="1832833" cy="16452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713112">
            <a:off x="2078842" y="3791222"/>
            <a:ext cx="2071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Build dataframe with unique ids of hexagon with counts</a:t>
            </a:r>
            <a:endParaRPr lang="en-US" sz="1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980959" y="3386814"/>
            <a:ext cx="1213176" cy="1077322"/>
            <a:chOff x="1961764" y="3402068"/>
            <a:chExt cx="1213176" cy="1077322"/>
          </a:xfrm>
        </p:grpSpPr>
        <p:sp>
          <p:nvSpPr>
            <p:cNvPr id="28" name="Oval 27"/>
            <p:cNvSpPr/>
            <p:nvPr/>
          </p:nvSpPr>
          <p:spPr>
            <a:xfrm>
              <a:off x="1976471" y="3402068"/>
              <a:ext cx="1198469" cy="10773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1764" y="3618682"/>
              <a:ext cx="1198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DataFrame</a:t>
              </a:r>
            </a:p>
            <a:p>
              <a:pPr algn="ctr"/>
              <a:r>
                <a:rPr lang="en-US" sz="1400" dirty="0" smtClean="0"/>
                <a:t>[HexId,Count]</a:t>
              </a:r>
              <a:endParaRPr lang="en-US" sz="1400" dirty="0"/>
            </a:p>
          </p:txBody>
        </p:sp>
      </p:grpSp>
      <p:sp>
        <p:nvSpPr>
          <p:cNvPr id="30" name="Left Arrow 29"/>
          <p:cNvSpPr/>
          <p:nvPr/>
        </p:nvSpPr>
        <p:spPr>
          <a:xfrm>
            <a:off x="2352629" y="5870877"/>
            <a:ext cx="1468814" cy="1652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flipH="1">
            <a:off x="1466433" y="4463919"/>
            <a:ext cx="211834" cy="103202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 rot="2891348">
            <a:off x="2025688" y="4826525"/>
            <a:ext cx="11505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Fed to Folium for display</a:t>
            </a:r>
            <a:endParaRPr lang="en-US" sz="14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799449" y="5511416"/>
            <a:ext cx="1576196" cy="929473"/>
            <a:chOff x="1190663" y="5257438"/>
            <a:chExt cx="1576196" cy="929473"/>
          </a:xfrm>
        </p:grpSpPr>
        <p:sp>
          <p:nvSpPr>
            <p:cNvPr id="32" name="Rectangle 31"/>
            <p:cNvSpPr/>
            <p:nvPr/>
          </p:nvSpPr>
          <p:spPr>
            <a:xfrm>
              <a:off x="1190663" y="5257438"/>
              <a:ext cx="1576196" cy="9294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30353" y="5511416"/>
              <a:ext cx="13136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Leaflet Map</a:t>
              </a:r>
            </a:p>
            <a:p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428954" y="1712373"/>
            <a:ext cx="1257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.geojson file of geometry of hexagons &amp;  4 counts with value 0</a:t>
            </a:r>
          </a:p>
          <a:p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414677" y="2943478"/>
            <a:ext cx="1377765" cy="119842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4678" y="3032840"/>
            <a:ext cx="1377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Dictionary with VoyageId as keys &amp; coordinates as values</a:t>
            </a:r>
          </a:p>
          <a:p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 rot="2324355">
            <a:off x="4577706" y="2585684"/>
            <a:ext cx="1266971" cy="2008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2388092">
            <a:off x="4236801" y="2792176"/>
            <a:ext cx="1678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Coordinates grouped by VoyageID</a:t>
            </a:r>
          </a:p>
          <a:p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 rot="7898439">
            <a:off x="4556881" y="4305828"/>
            <a:ext cx="1213642" cy="19074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Arrow 42"/>
          <p:cNvSpPr/>
          <p:nvPr/>
        </p:nvSpPr>
        <p:spPr>
          <a:xfrm>
            <a:off x="5184953" y="5705602"/>
            <a:ext cx="2866177" cy="16527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184952" y="4210497"/>
            <a:ext cx="37960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1) For each voyage compare every 2 consecutive            points.</a:t>
            </a:r>
          </a:p>
          <a:p>
            <a:r>
              <a:rPr lang="en-US" sz="1400" dirty="0" smtClean="0"/>
              <a:t>2) Find if any line (joining 2 points) intersects with  any hexagon from geojson.</a:t>
            </a:r>
          </a:p>
          <a:p>
            <a:r>
              <a:rPr lang="en-US" sz="1400" dirty="0" smtClean="0"/>
              <a:t>3) If yes, get bearing value of line.</a:t>
            </a:r>
          </a:p>
          <a:p>
            <a:r>
              <a:rPr lang="en-US" sz="1400" dirty="0" smtClean="0"/>
              <a:t>4) Increment the count associated to hexagon corresponding to bearing direction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3719699" y="5042808"/>
            <a:ext cx="14652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.geojson file of geometry of hexagons &amp;  4 counts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Bearing &amp; Direction</a:t>
            </a:r>
            <a:endParaRPr lang="en-US" b="1" dirty="0"/>
          </a:p>
        </p:txBody>
      </p:sp>
      <p:pic>
        <p:nvPicPr>
          <p:cNvPr id="4" name="Content Placeholder 3" descr="wind_compass.gif"/>
          <p:cNvPicPr>
            <a:picLocks noGrp="1" noChangeAspect="1"/>
          </p:cNvPicPr>
          <p:nvPr>
            <p:ph idx="1"/>
          </p:nvPr>
        </p:nvPicPr>
        <p:blipFill>
          <a:blip r:embed="rId2"/>
          <a:srcRect l="-37643" r="-3764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91442" y="6327845"/>
            <a:ext cx="280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www.physicalgeography.net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531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Traffic </a:t>
            </a:r>
            <a:r>
              <a:rPr lang="en-US" b="1" dirty="0" smtClean="0"/>
              <a:t>Direction </a:t>
            </a:r>
            <a:r>
              <a:rPr lang="en-US" b="1" dirty="0" smtClean="0"/>
              <a:t>Snapshot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8580" y="968814"/>
            <a:ext cx="12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North-East</a:t>
            </a:r>
            <a:endParaRPr lang="en-US" b="1" dirty="0"/>
          </a:p>
        </p:txBody>
      </p:sp>
      <p:sp>
        <p:nvSpPr>
          <p:cNvPr id="8" name="Quad Arrow 7"/>
          <p:cNvSpPr/>
          <p:nvPr/>
        </p:nvSpPr>
        <p:spPr>
          <a:xfrm>
            <a:off x="7825064" y="1430479"/>
            <a:ext cx="564359" cy="553998"/>
          </a:xfrm>
          <a:prstGeom prst="quad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435038" y="1061319"/>
            <a:ext cx="1251762" cy="1292490"/>
            <a:chOff x="7899250" y="1061319"/>
            <a:chExt cx="1251762" cy="1292490"/>
          </a:xfrm>
        </p:grpSpPr>
        <p:sp>
          <p:nvSpPr>
            <p:cNvPr id="9" name="TextBox 8"/>
            <p:cNvSpPr txBox="1"/>
            <p:nvPr/>
          </p:nvSpPr>
          <p:spPr>
            <a:xfrm>
              <a:off x="8853635" y="152281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99250" y="1513257"/>
              <a:ext cx="390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95225" y="1061319"/>
              <a:ext cx="33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38168" y="1984477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80" y="1338146"/>
            <a:ext cx="5741089" cy="50917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659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Traffic </a:t>
            </a:r>
            <a:r>
              <a:rPr lang="en-US" sz="4000" b="1" dirty="0" smtClean="0"/>
              <a:t>Direction </a:t>
            </a:r>
            <a:r>
              <a:rPr lang="en-US" sz="4000" b="1" dirty="0" smtClean="0"/>
              <a:t>Snapshot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46" y="1372167"/>
            <a:ext cx="5829300" cy="51711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446" y="1002835"/>
            <a:ext cx="120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East-South</a:t>
            </a:r>
            <a:endParaRPr lang="en-US" b="1" dirty="0"/>
          </a:p>
        </p:txBody>
      </p:sp>
      <p:sp>
        <p:nvSpPr>
          <p:cNvPr id="6" name="Quad Arrow 5"/>
          <p:cNvSpPr/>
          <p:nvPr/>
        </p:nvSpPr>
        <p:spPr>
          <a:xfrm>
            <a:off x="7825064" y="1430479"/>
            <a:ext cx="564359" cy="553998"/>
          </a:xfrm>
          <a:prstGeom prst="quad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435038" y="1061319"/>
            <a:ext cx="1251762" cy="1292490"/>
            <a:chOff x="7899250" y="1061319"/>
            <a:chExt cx="1251762" cy="1292490"/>
          </a:xfrm>
        </p:grpSpPr>
        <p:sp>
          <p:nvSpPr>
            <p:cNvPr id="8" name="TextBox 7"/>
            <p:cNvSpPr txBox="1"/>
            <p:nvPr/>
          </p:nvSpPr>
          <p:spPr>
            <a:xfrm>
              <a:off x="8853635" y="152281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9250" y="1513257"/>
              <a:ext cx="390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95225" y="1061319"/>
              <a:ext cx="33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38168" y="1984477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3383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Demo</a:t>
            </a:r>
            <a:endParaRPr lang="en-US" sz="54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Improvement in Computation time.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Exploring more techniques for direction analysis.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Ocean Traffic Analysis?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10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streets in the ocean. Needs different analysis techniques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Example</a:t>
            </a:r>
            <a:endParaRPr lang="en-US" dirty="0" smtClean="0"/>
          </a:p>
          <a:p>
            <a:pPr lvl="1"/>
            <a:r>
              <a:rPr lang="en-US" dirty="0" smtClean="0"/>
              <a:t>Planning wind farms in the ocean? Definitely not in Ocean hotspot.</a:t>
            </a:r>
            <a:endParaRPr lang="en-US" dirty="0" smtClean="0"/>
          </a:p>
          <a:p>
            <a:pPr lvl="1"/>
            <a:r>
              <a:rPr lang="en-US" dirty="0" smtClean="0"/>
              <a:t>For Safe Navigation (Identify </a:t>
            </a:r>
            <a:r>
              <a:rPr lang="en-US" dirty="0" smtClean="0"/>
              <a:t>areas of high </a:t>
            </a:r>
            <a:r>
              <a:rPr lang="en-US" dirty="0" smtClean="0"/>
              <a:t>demand)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Ocean planning for marine life preservation.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Need of:</a:t>
            </a:r>
          </a:p>
          <a:p>
            <a:pPr lvl="1"/>
            <a:r>
              <a:rPr lang="en-US" dirty="0" smtClean="0"/>
              <a:t>Meaningful visualization to analyze trends in traffic.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7200" dirty="0" smtClean="0"/>
              <a:t>Thank You!</a:t>
            </a:r>
            <a:endParaRPr lang="en-US" sz="7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6000" b="1" dirty="0" smtClean="0"/>
          </a:p>
          <a:p>
            <a:pPr algn="ctr">
              <a:buNone/>
            </a:pPr>
            <a:r>
              <a:rPr lang="en-US" sz="6000" b="1" dirty="0" smtClean="0"/>
              <a:t>Background Work</a:t>
            </a:r>
            <a:endParaRPr lang="en-US" sz="6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043"/>
            <a:ext cx="8229600" cy="4525963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96476" y="238145"/>
            <a:ext cx="4277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Background work</a:t>
            </a:r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34" y="986599"/>
            <a:ext cx="4501837" cy="53412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6548" y="6392663"/>
            <a:ext cx="311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 plotted for single voyage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271" y="986598"/>
            <a:ext cx="4253002" cy="53412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36878" y="6392663"/>
            <a:ext cx="254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 paths for 25 voyages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Background Work</a:t>
            </a:r>
            <a:endParaRPr lang="en-US" b="1" dirty="0"/>
          </a:p>
        </p:txBody>
      </p:sp>
      <p:pic>
        <p:nvPicPr>
          <p:cNvPr id="4" name="Content Placeholder 3" descr="densitymap_20090308cleane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414" r="-7414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986548" y="5941497"/>
            <a:ext cx="566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Traffic density map of 28,519 Beijing taxis in Mar 8th,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87114" y="6488668"/>
            <a:ext cx="215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http://vis.pku.edu.cn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44960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6000" b="1" dirty="0" smtClean="0"/>
              <a:t>Improvement</a:t>
            </a:r>
            <a:endParaRPr lang="en-US" sz="6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54" y="1281445"/>
            <a:ext cx="7370765" cy="4513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7612" y="6211669"/>
            <a:ext cx="2646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Nicholas Lewin-Koh, 2011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8449" y="260825"/>
            <a:ext cx="71284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Improved Algorithm (Hexagonal Binning)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58589" y="937933"/>
            <a:ext cx="288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(Aids visual communication)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1018</Words>
  <Application>Microsoft Macintosh PowerPoint</Application>
  <PresentationFormat>On-screen Show (4:3)</PresentationFormat>
  <Paragraphs>237</Paragraphs>
  <Slides>41</Slides>
  <Notes>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Analyzing Geospatial Data with Hexagonal Binning </vt:lpstr>
      <vt:lpstr>Introduction</vt:lpstr>
      <vt:lpstr>Ocean Traffic ? </vt:lpstr>
      <vt:lpstr>Why Ocean Traffic Analysis?</vt:lpstr>
      <vt:lpstr>Slide 5</vt:lpstr>
      <vt:lpstr>Slide 6</vt:lpstr>
      <vt:lpstr>Background Work</vt:lpstr>
      <vt:lpstr> Improvement</vt:lpstr>
      <vt:lpstr>Slide 9</vt:lpstr>
      <vt:lpstr> What is Hexagonal Binning? </vt:lpstr>
      <vt:lpstr>Why Hexagon and not Square/Triangle?</vt:lpstr>
      <vt:lpstr>Mapped &amp; Actual distance  (Neighbors)</vt:lpstr>
      <vt:lpstr>Mapped &amp; Actual distance  (Neighbors)</vt:lpstr>
      <vt:lpstr> Areal Coverage</vt:lpstr>
      <vt:lpstr>Slide 15</vt:lpstr>
      <vt:lpstr>Slide 16</vt:lpstr>
      <vt:lpstr>PROJECT DATA</vt:lpstr>
      <vt:lpstr>UTM Zones</vt:lpstr>
      <vt:lpstr>Ocean Traffic Data Collection</vt:lpstr>
      <vt:lpstr>File Geodatabase Structure (gdb)</vt:lpstr>
      <vt:lpstr>Layers</vt:lpstr>
      <vt:lpstr>Broadcast layer</vt:lpstr>
      <vt:lpstr>Broadcast Layer</vt:lpstr>
      <vt:lpstr>Data Fields Used</vt:lpstr>
      <vt:lpstr>Tools Used </vt:lpstr>
      <vt:lpstr>Dimensions of the project</vt:lpstr>
      <vt:lpstr>Traffic Density</vt:lpstr>
      <vt:lpstr>Approach Used for Traffic Density</vt:lpstr>
      <vt:lpstr>Filters Used</vt:lpstr>
      <vt:lpstr>Slide 30</vt:lpstr>
      <vt:lpstr>Approach</vt:lpstr>
      <vt:lpstr>Slide 32</vt:lpstr>
      <vt:lpstr>Traffic Direction</vt:lpstr>
      <vt:lpstr>Approach Used for Traffic Direction</vt:lpstr>
      <vt:lpstr>Bearing &amp; Direction</vt:lpstr>
      <vt:lpstr>Traffic Direction Snapshot</vt:lpstr>
      <vt:lpstr>Traffic Direction Snapshot</vt:lpstr>
      <vt:lpstr>Demo</vt:lpstr>
      <vt:lpstr>Future Scope</vt:lpstr>
      <vt:lpstr>        Questions?</vt:lpstr>
      <vt:lpstr>Slide 41</vt:lpstr>
    </vt:vector>
  </TitlesOfParts>
  <Company>rayat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Rishu Vaid</dc:creator>
  <cp:lastModifiedBy>Rishu Vaid</cp:lastModifiedBy>
  <cp:revision>125</cp:revision>
  <dcterms:created xsi:type="dcterms:W3CDTF">2016-05-31T02:31:00Z</dcterms:created>
  <dcterms:modified xsi:type="dcterms:W3CDTF">2016-05-31T06:12:21Z</dcterms:modified>
</cp:coreProperties>
</file>